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9" r:id="rId11"/>
    <p:sldId id="290" r:id="rId12"/>
    <p:sldId id="286" r:id="rId13"/>
    <p:sldId id="287" r:id="rId14"/>
    <p:sldId id="288" r:id="rId15"/>
    <p:sldId id="291" r:id="rId16"/>
    <p:sldId id="292" r:id="rId17"/>
    <p:sldId id="293" r:id="rId18"/>
    <p:sldId id="294" r:id="rId19"/>
    <p:sldId id="295" r:id="rId20"/>
    <p:sldId id="296" r:id="rId2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36601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C444FFE-4BDB-4301-83D8-FE8B25E7CF5A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10492596" cy="3083767"/>
          </a:xfrm>
        </p:spPr>
        <p:txBody>
          <a:bodyPr>
            <a:normAutofit/>
          </a:bodyPr>
          <a:lstStyle/>
          <a:p>
            <a:r>
              <a:rPr lang="en-US" sz="3600" dirty="0"/>
              <a:t>San Benito County Local Transportation Authority </a:t>
            </a:r>
            <a:br>
              <a:rPr lang="en-US" sz="3600" dirty="0"/>
            </a:br>
            <a:r>
              <a:rPr lang="en-US" sz="3600" dirty="0"/>
              <a:t>Request for Proposals #2018-01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9612702" cy="1371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Operation of San Benito County Express and Specialized Transportation Services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24565-0476-47EC-AE5D-5E40CF3573DE}"/>
              </a:ext>
            </a:extLst>
          </p:cNvPr>
          <p:cNvSpPr txBox="1"/>
          <p:nvPr/>
        </p:nvSpPr>
        <p:spPr>
          <a:xfrm>
            <a:off x="7513607" y="5434642"/>
            <a:ext cx="4037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Voluntary Pre-Proposal Conference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June 5,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Brief Review of RFP Scope of 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4718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Proposal Option 2 – Specialized Transportation</a:t>
            </a:r>
          </a:p>
          <a:p>
            <a:pPr lvl="1"/>
            <a:r>
              <a:rPr lang="en-US" dirty="0"/>
              <a:t>Option 2A 	</a:t>
            </a:r>
          </a:p>
          <a:p>
            <a:pPr lvl="2"/>
            <a:r>
              <a:rPr lang="en-US" dirty="0"/>
              <a:t>ONLY stand-alone service for Specialized Transportation</a:t>
            </a:r>
          </a:p>
          <a:p>
            <a:pPr lvl="1"/>
            <a:r>
              <a:rPr lang="en-US" dirty="0"/>
              <a:t>Option 2B: 	</a:t>
            </a:r>
          </a:p>
          <a:p>
            <a:pPr lvl="2"/>
            <a:r>
              <a:rPr lang="en-US" dirty="0"/>
              <a:t>BOTH stand-alone service for Specialized Transportation AND stand-alone service for San Benito County Express, OR</a:t>
            </a:r>
          </a:p>
          <a:p>
            <a:pPr lvl="2"/>
            <a:r>
              <a:rPr lang="en-US" dirty="0"/>
              <a:t>Combined service under one contract for Specialized Transportation and San Benito County Express</a:t>
            </a:r>
          </a:p>
        </p:txBody>
      </p:sp>
    </p:spTree>
    <p:extLst>
      <p:ext uri="{BB962C8B-B14F-4D97-AF65-F5344CB8AC3E}">
        <p14:creationId xmlns:p14="http://schemas.microsoft.com/office/powerpoint/2010/main" val="26387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Brief Review of RFP Scope of 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4718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Proposal Option 3 – Combined Operations</a:t>
            </a:r>
          </a:p>
          <a:p>
            <a:pPr lvl="1"/>
            <a:r>
              <a:rPr lang="en-US" dirty="0"/>
              <a:t>Option 3 	</a:t>
            </a:r>
          </a:p>
          <a:p>
            <a:pPr lvl="2"/>
            <a:r>
              <a:rPr lang="en-US" dirty="0"/>
              <a:t>ONLY combined service under one contract for San Benito County Express AND Specialized Transportation</a:t>
            </a:r>
          </a:p>
          <a:p>
            <a:pPr lvl="2"/>
            <a:r>
              <a:rPr lang="en-US" dirty="0"/>
              <a:t>Proposing contractors have no interest in operating only one of the services independently </a:t>
            </a:r>
          </a:p>
        </p:txBody>
      </p:sp>
    </p:spTree>
    <p:extLst>
      <p:ext uri="{BB962C8B-B14F-4D97-AF65-F5344CB8AC3E}">
        <p14:creationId xmlns:p14="http://schemas.microsoft.com/office/powerpoint/2010/main" val="197419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Brief Review of RFP Scope of 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4718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Operations Start Date</a:t>
            </a:r>
          </a:p>
          <a:p>
            <a:pPr lvl="1"/>
            <a:r>
              <a:rPr lang="en-US" dirty="0"/>
              <a:t>January 1, 2019</a:t>
            </a:r>
          </a:p>
          <a:p>
            <a:r>
              <a:rPr lang="en-US" dirty="0"/>
              <a:t>Overall Project Priorities</a:t>
            </a:r>
          </a:p>
          <a:p>
            <a:pPr lvl="1"/>
            <a:r>
              <a:rPr lang="en-US" dirty="0"/>
              <a:t>Public Safety</a:t>
            </a:r>
          </a:p>
          <a:p>
            <a:pPr lvl="1"/>
            <a:r>
              <a:rPr lang="en-US" dirty="0"/>
              <a:t>Service Performance</a:t>
            </a:r>
          </a:p>
          <a:p>
            <a:pPr lvl="1"/>
            <a:r>
              <a:rPr lang="en-US" dirty="0"/>
              <a:t>Workplace Culture</a:t>
            </a:r>
          </a:p>
          <a:p>
            <a:pPr lvl="1"/>
            <a:r>
              <a:rPr lang="en-US" dirty="0"/>
              <a:t>Customer Satisfaction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Important Dates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4718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1E7DF9-EAB4-4BFE-B0A3-C7BA385DD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89101"/>
              </p:ext>
            </p:extLst>
          </p:nvPr>
        </p:nvGraphicFramePr>
        <p:xfrm>
          <a:off x="1010724" y="1673525"/>
          <a:ext cx="9996579" cy="334293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70634">
                  <a:extLst>
                    <a:ext uri="{9D8B030D-6E8A-4147-A177-3AD203B41FA5}">
                      <a16:colId xmlns:a16="http://schemas.microsoft.com/office/drawing/2014/main" val="2814100378"/>
                    </a:ext>
                  </a:extLst>
                </a:gridCol>
                <a:gridCol w="2725945">
                  <a:extLst>
                    <a:ext uri="{9D8B030D-6E8A-4147-A177-3AD203B41FA5}">
                      <a16:colId xmlns:a16="http://schemas.microsoft.com/office/drawing/2014/main" val="2197397459"/>
                    </a:ext>
                  </a:extLst>
                </a:gridCol>
              </a:tblGrid>
              <a:tr h="370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1800" b="0" i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Announcement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18, 2018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5271248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Voluntary Pre-Proposal Conference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 5, 2018 at 2 p.m.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193931"/>
                  </a:ext>
                </a:extLst>
              </a:tr>
              <a:tr h="380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Last Date for Receipt of Questions and Requests for Clarification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 22, 2018 at 5 p.m.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8397243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Last Date for LTA to Post Addenda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July 13, 2018 at 5 p.m.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3705634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Proposal Due Date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 7, 2018 at 3 p.m.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145213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Invitations to Interview Proposers Issued (tentative)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 13, 2018 at 5 p.m.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238507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Proposer Interviews (tentative)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 of August 20, 2018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110009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Award by LTA (tentative)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 19, 2018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813862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Contract(s) Start Date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 1, 2019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80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6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Proposal Evaluation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4718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Required Format</a:t>
            </a:r>
          </a:p>
          <a:p>
            <a:pPr lvl="1"/>
            <a:r>
              <a:rPr lang="en-US" dirty="0"/>
              <a:t>Three-ring binder</a:t>
            </a:r>
          </a:p>
          <a:p>
            <a:pPr lvl="1"/>
            <a:r>
              <a:rPr lang="en-US" dirty="0"/>
              <a:t>Font specifications</a:t>
            </a:r>
          </a:p>
          <a:p>
            <a:pPr lvl="1"/>
            <a:r>
              <a:rPr lang="en-US" dirty="0"/>
              <a:t>Use of a footer</a:t>
            </a:r>
          </a:p>
          <a:p>
            <a:pPr lvl="1"/>
            <a:r>
              <a:rPr lang="en-US" dirty="0"/>
              <a:t>Double-sided</a:t>
            </a:r>
          </a:p>
          <a:p>
            <a:pPr lvl="1"/>
            <a:r>
              <a:rPr lang="en-US" dirty="0"/>
              <a:t>Organization of Proposal</a:t>
            </a:r>
          </a:p>
          <a:p>
            <a:pPr lvl="1"/>
            <a:r>
              <a:rPr lang="en-US" dirty="0"/>
              <a:t>Tabs</a:t>
            </a:r>
          </a:p>
          <a:p>
            <a:pPr lvl="1"/>
            <a:r>
              <a:rPr lang="en-US" dirty="0"/>
              <a:t>Questionnaire organization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Proposal Evaluation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4718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Required Content</a:t>
            </a:r>
          </a:p>
          <a:p>
            <a:pPr lvl="1"/>
            <a:r>
              <a:rPr lang="en-US" dirty="0"/>
              <a:t>Table 1, Page 33</a:t>
            </a:r>
          </a:p>
          <a:p>
            <a:pPr lvl="1"/>
            <a:r>
              <a:rPr lang="en-US" dirty="0"/>
              <a:t>Questionnaire</a:t>
            </a:r>
          </a:p>
          <a:p>
            <a:pPr lvl="2"/>
            <a:r>
              <a:rPr lang="en-US" dirty="0"/>
              <a:t>All Proposals: Questions 1 – 28 answered, tab per question</a:t>
            </a:r>
          </a:p>
          <a:p>
            <a:pPr lvl="1"/>
            <a:r>
              <a:rPr lang="en-US" dirty="0"/>
              <a:t>Appendix A</a:t>
            </a:r>
          </a:p>
          <a:p>
            <a:pPr lvl="2"/>
            <a:r>
              <a:rPr lang="en-US" dirty="0"/>
              <a:t>Per Table 1, all spreadsheet tabs</a:t>
            </a:r>
          </a:p>
          <a:p>
            <a:pPr lvl="1"/>
            <a:r>
              <a:rPr lang="en-US" dirty="0"/>
              <a:t>Appendix B Standard Forms</a:t>
            </a:r>
          </a:p>
          <a:p>
            <a:pPr lvl="1"/>
            <a:r>
              <a:rPr lang="en-US" dirty="0"/>
              <a:t>Supplemental information by Proposer 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Proposal Evaluation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4718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Evaluation Process</a:t>
            </a:r>
          </a:p>
          <a:p>
            <a:pPr lvl="1"/>
            <a:r>
              <a:rPr lang="en-US" dirty="0"/>
              <a:t>Initial Review – all forms and technical requirements met</a:t>
            </a:r>
          </a:p>
          <a:p>
            <a:pPr lvl="1"/>
            <a:r>
              <a:rPr lang="en-US" dirty="0"/>
              <a:t>Competitive Range – based on Evaluation Criteria</a:t>
            </a:r>
          </a:p>
          <a:p>
            <a:pPr lvl="1"/>
            <a:r>
              <a:rPr lang="en-US" dirty="0"/>
              <a:t>Proposer Interviews – week of August 20, 2018</a:t>
            </a:r>
          </a:p>
          <a:p>
            <a:pPr lvl="1"/>
            <a:r>
              <a:rPr lang="en-US" dirty="0"/>
              <a:t>Best and Final Offers</a:t>
            </a:r>
          </a:p>
          <a:p>
            <a:pPr lvl="1"/>
            <a:r>
              <a:rPr lang="en-US" dirty="0"/>
              <a:t>Final Score of Proposals</a:t>
            </a:r>
          </a:p>
          <a:p>
            <a:pPr lvl="1"/>
            <a:r>
              <a:rPr lang="en-US" dirty="0"/>
              <a:t>LTA Staff Recommendation to Board of Directors – October 2018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Proposal Evaluation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4718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Evaluation Criteria</a:t>
            </a:r>
          </a:p>
          <a:p>
            <a:pPr lvl="1"/>
            <a:r>
              <a:rPr lang="en-US" dirty="0"/>
              <a:t>Technical, 34 points possible</a:t>
            </a:r>
          </a:p>
          <a:p>
            <a:pPr lvl="1"/>
            <a:r>
              <a:rPr lang="en-US" dirty="0"/>
              <a:t>Proposed Personnel, 27 points possible</a:t>
            </a:r>
          </a:p>
          <a:p>
            <a:pPr lvl="1"/>
            <a:r>
              <a:rPr lang="en-US" dirty="0"/>
              <a:t>Experience and Qualifications of Proposer, 16 points possible</a:t>
            </a:r>
          </a:p>
          <a:p>
            <a:pPr lvl="1"/>
            <a:r>
              <a:rPr lang="en-US" dirty="0"/>
              <a:t>Cost Proposal, 22 points possible</a:t>
            </a:r>
          </a:p>
          <a:p>
            <a:pPr lvl="1"/>
            <a:r>
              <a:rPr lang="en-US" dirty="0"/>
              <a:t>Retention of Existing Contractor’s Employees, 10 points possible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6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 and Answers*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4718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Questions submitted in advance</a:t>
            </a:r>
          </a:p>
          <a:p>
            <a:r>
              <a:rPr lang="en-US" dirty="0"/>
              <a:t>Questions from the audience</a:t>
            </a:r>
          </a:p>
          <a:p>
            <a:r>
              <a:rPr lang="en-US" dirty="0"/>
              <a:t>Questions deadline: June 22, 2018 at 5 p.m.</a:t>
            </a:r>
          </a:p>
          <a:p>
            <a:r>
              <a:rPr lang="en-US" dirty="0"/>
              <a:t>All written responses in Addenda: July 13, 2018 at 5 p.m.</a:t>
            </a:r>
          </a:p>
          <a:p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r>
              <a:rPr lang="en-US" sz="1400" i="1" dirty="0"/>
              <a:t>				</a:t>
            </a:r>
          </a:p>
          <a:p>
            <a:pPr marL="0" indent="0" algn="r">
              <a:buNone/>
            </a:pPr>
            <a:endParaRPr lang="en-US" sz="1400" i="1" dirty="0"/>
          </a:p>
          <a:p>
            <a:pPr marL="0" indent="0" algn="r">
              <a:buNone/>
            </a:pPr>
            <a:r>
              <a:rPr lang="en-US" sz="1400" i="1" dirty="0"/>
              <a:t>				*Note: Written responses shall supersede oral answers to questions. 					Please refrain from asking questions that have already been asked. Thank you!</a:t>
            </a:r>
          </a:p>
        </p:txBody>
      </p:sp>
    </p:spTree>
    <p:extLst>
      <p:ext uri="{BB962C8B-B14F-4D97-AF65-F5344CB8AC3E}">
        <p14:creationId xmlns:p14="http://schemas.microsoft.com/office/powerpoint/2010/main" val="29789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Tour of LTA Facility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4718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San Benito County Express: operations headquarters and bus yard</a:t>
            </a:r>
          </a:p>
          <a:p>
            <a:r>
              <a:rPr lang="en-US" dirty="0"/>
              <a:t>Specialized Transportation: bus yard</a:t>
            </a:r>
          </a:p>
          <a:p>
            <a:r>
              <a:rPr lang="en-US" dirty="0"/>
              <a:t>Address: 3240 Southside Road, Hollister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sz="1400" i="1" dirty="0"/>
              <a:t>				</a:t>
            </a:r>
          </a:p>
          <a:p>
            <a:pPr marL="0" indent="0" algn="r">
              <a:buNone/>
            </a:pPr>
            <a:endParaRPr lang="en-US" sz="1400" i="1" dirty="0"/>
          </a:p>
          <a:p>
            <a:pPr marL="0" indent="0" algn="r">
              <a:buNone/>
            </a:pPr>
            <a:r>
              <a:rPr lang="en-US" sz="1400" i="1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1979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Today’s 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4348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Welcome and Introductions</a:t>
            </a:r>
          </a:p>
          <a:p>
            <a:r>
              <a:rPr lang="en-US" dirty="0"/>
              <a:t>Overview of LTA Services/Operations</a:t>
            </a:r>
          </a:p>
          <a:p>
            <a:r>
              <a:rPr lang="en-US" dirty="0"/>
              <a:t>Brief Review of RFP Scope of Work</a:t>
            </a:r>
          </a:p>
          <a:p>
            <a:r>
              <a:rPr lang="en-US" dirty="0"/>
              <a:t>Important Dates</a:t>
            </a:r>
          </a:p>
          <a:p>
            <a:r>
              <a:rPr lang="en-US" dirty="0"/>
              <a:t>Proposal Evaluation</a:t>
            </a:r>
          </a:p>
          <a:p>
            <a:r>
              <a:rPr lang="en-US" dirty="0"/>
              <a:t>Questions and Answers</a:t>
            </a:r>
          </a:p>
          <a:p>
            <a:r>
              <a:rPr lang="en-US" dirty="0"/>
              <a:t>Tour of LTA Facility</a:t>
            </a:r>
          </a:p>
        </p:txBody>
      </p:sp>
    </p:spTree>
    <p:extLst>
      <p:ext uri="{BB962C8B-B14F-4D97-AF65-F5344CB8AC3E}">
        <p14:creationId xmlns:p14="http://schemas.microsoft.com/office/powerpoint/2010/main" val="24979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17" y="733245"/>
            <a:ext cx="10492596" cy="1395451"/>
          </a:xfrm>
        </p:spPr>
        <p:txBody>
          <a:bodyPr>
            <a:normAutofit/>
          </a:bodyPr>
          <a:lstStyle/>
          <a:p>
            <a:r>
              <a:rPr lang="en-US" sz="3600" dirty="0"/>
              <a:t>Thank you for attending!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936" y="4111203"/>
            <a:ext cx="9612702" cy="2091190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700" dirty="0"/>
              <a:t>Questions: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Regina Valentine, Transportation Planner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San Benito County Local Transportation Authority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330 Tres </a:t>
            </a:r>
            <a:r>
              <a:rPr lang="en-US" sz="1700" dirty="0" err="1">
                <a:solidFill>
                  <a:schemeClr val="tx1"/>
                </a:solidFill>
              </a:rPr>
              <a:t>Pinos</a:t>
            </a:r>
            <a:r>
              <a:rPr lang="en-US" sz="1700" dirty="0">
                <a:solidFill>
                  <a:schemeClr val="tx1"/>
                </a:solidFill>
              </a:rPr>
              <a:t> Road, Suite C7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Hollister, California 95023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Fax: (831) 636-4160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Email: regina@sanbenitocog.org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35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Welcome and Introductions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4348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sign in!</a:t>
            </a:r>
          </a:p>
          <a:p>
            <a:r>
              <a:rPr lang="en-US" dirty="0"/>
              <a:t>LTA Staff Present:</a:t>
            </a:r>
          </a:p>
          <a:p>
            <a:pPr lvl="1"/>
            <a:r>
              <a:rPr lang="en-US" dirty="0"/>
              <a:t>Mary Gilbert, Executive Director</a:t>
            </a:r>
          </a:p>
          <a:p>
            <a:pPr lvl="1"/>
            <a:r>
              <a:rPr lang="en-US" dirty="0"/>
              <a:t>Regina Valentine, Transportation Planner</a:t>
            </a:r>
          </a:p>
          <a:p>
            <a:pPr lvl="1"/>
            <a:r>
              <a:rPr lang="en-US" dirty="0"/>
              <a:t>Terry Easley, RFP Consultant, Transit Professional Services </a:t>
            </a:r>
          </a:p>
        </p:txBody>
      </p:sp>
    </p:spTree>
    <p:extLst>
      <p:ext uri="{BB962C8B-B14F-4D97-AF65-F5344CB8AC3E}">
        <p14:creationId xmlns:p14="http://schemas.microsoft.com/office/powerpoint/2010/main" val="24318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of LTA Services/Operations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4348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San Benito County Express</a:t>
            </a:r>
          </a:p>
          <a:p>
            <a:pPr lvl="1"/>
            <a:r>
              <a:rPr lang="en-US" dirty="0"/>
              <a:t>Fixed Route</a:t>
            </a:r>
          </a:p>
          <a:p>
            <a:pPr lvl="1"/>
            <a:r>
              <a:rPr lang="en-US" dirty="0"/>
              <a:t>Complementary Paratransit</a:t>
            </a:r>
          </a:p>
          <a:p>
            <a:pPr lvl="1"/>
            <a:r>
              <a:rPr lang="en-US" dirty="0"/>
              <a:t>General Public Dial-A-Ride</a:t>
            </a:r>
          </a:p>
          <a:p>
            <a:pPr lvl="1"/>
            <a:r>
              <a:rPr lang="en-US" dirty="0"/>
              <a:t>Intercounty</a:t>
            </a:r>
          </a:p>
          <a:p>
            <a:r>
              <a:rPr lang="en-US" dirty="0"/>
              <a:t>Specialized Transportation</a:t>
            </a:r>
          </a:p>
          <a:p>
            <a:pPr lvl="1"/>
            <a:r>
              <a:rPr lang="en-US" dirty="0"/>
              <a:t>Out-of-County Non-Emergency Medical Transportation</a:t>
            </a:r>
          </a:p>
          <a:p>
            <a:pPr lvl="1"/>
            <a:r>
              <a:rPr lang="en-US" dirty="0"/>
              <a:t>Senior Lunch Program Transportation</a:t>
            </a:r>
          </a:p>
          <a:p>
            <a:pPr lvl="1"/>
            <a:r>
              <a:rPr lang="en-US" dirty="0"/>
              <a:t>Medical-Shopping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29916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Brief Review of RFP Scope of 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4692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San Benito County Express</a:t>
            </a:r>
          </a:p>
          <a:p>
            <a:pPr lvl="1"/>
            <a:r>
              <a:rPr lang="en-US" dirty="0"/>
              <a:t>LTA Responsibilities: </a:t>
            </a:r>
          </a:p>
          <a:p>
            <a:pPr lvl="2"/>
            <a:r>
              <a:rPr lang="en-US" dirty="0"/>
              <a:t>Administration</a:t>
            </a:r>
          </a:p>
          <a:p>
            <a:pPr lvl="2"/>
            <a:r>
              <a:rPr lang="en-US" dirty="0"/>
              <a:t>Policies and Procedures</a:t>
            </a:r>
          </a:p>
          <a:p>
            <a:pPr lvl="2"/>
            <a:r>
              <a:rPr lang="en-US" dirty="0"/>
              <a:t>Planning</a:t>
            </a:r>
          </a:p>
          <a:p>
            <a:pPr lvl="2"/>
            <a:r>
              <a:rPr lang="en-US" dirty="0"/>
              <a:t>Advertisement</a:t>
            </a:r>
          </a:p>
          <a:p>
            <a:pPr lvl="2"/>
            <a:r>
              <a:rPr lang="en-US" dirty="0"/>
              <a:t>Vehicles and Equipment</a:t>
            </a:r>
          </a:p>
          <a:p>
            <a:pPr lvl="2"/>
            <a:r>
              <a:rPr lang="en-US" dirty="0"/>
              <a:t>Maintenance</a:t>
            </a:r>
          </a:p>
          <a:p>
            <a:pPr lvl="2"/>
            <a:r>
              <a:rPr lang="en-US" dirty="0"/>
              <a:t>Fuel</a:t>
            </a:r>
          </a:p>
          <a:p>
            <a:pPr lvl="2"/>
            <a:r>
              <a:rPr lang="en-US" dirty="0"/>
              <a:t>Schedules</a:t>
            </a:r>
          </a:p>
          <a:p>
            <a:pPr lvl="2"/>
            <a:r>
              <a:rPr lang="en-US" dirty="0"/>
              <a:t>Fare Media</a:t>
            </a:r>
          </a:p>
          <a:p>
            <a:pPr lvl="2"/>
            <a:r>
              <a:rPr lang="en-US" dirty="0"/>
              <a:t>Street Furnishings</a:t>
            </a:r>
          </a:p>
          <a:p>
            <a:pPr lvl="2"/>
            <a:r>
              <a:rPr lang="en-US" dirty="0"/>
              <a:t>Operations Headquarters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405437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Brief Review of RFP Scope of 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3155" y="1043803"/>
            <a:ext cx="9601200" cy="5702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San Benito County Express</a:t>
            </a:r>
          </a:p>
          <a:p>
            <a:pPr lvl="1"/>
            <a:r>
              <a:rPr lang="en-US" dirty="0"/>
              <a:t>Contractor Responsibilities: </a:t>
            </a:r>
          </a:p>
          <a:p>
            <a:pPr lvl="2"/>
            <a:r>
              <a:rPr lang="en-US" dirty="0"/>
              <a:t>Operations Personnel and Management </a:t>
            </a:r>
          </a:p>
          <a:p>
            <a:pPr lvl="3"/>
            <a:r>
              <a:rPr lang="en-US" dirty="0"/>
              <a:t>at least 50% bilingual </a:t>
            </a:r>
          </a:p>
          <a:p>
            <a:pPr lvl="2"/>
            <a:r>
              <a:rPr lang="en-US" dirty="0"/>
              <a:t>Training and Safety</a:t>
            </a:r>
          </a:p>
          <a:p>
            <a:pPr lvl="2"/>
            <a:r>
              <a:rPr lang="en-US" dirty="0"/>
              <a:t>Daily Vehicle Inspections</a:t>
            </a:r>
          </a:p>
          <a:p>
            <a:pPr lvl="2"/>
            <a:r>
              <a:rPr lang="en-US" dirty="0"/>
              <a:t>Vehicle Cleaning and Fueling</a:t>
            </a:r>
          </a:p>
          <a:p>
            <a:pPr lvl="2"/>
            <a:r>
              <a:rPr lang="en-US" dirty="0"/>
              <a:t>Road Supervision</a:t>
            </a:r>
          </a:p>
          <a:p>
            <a:pPr lvl="2"/>
            <a:r>
              <a:rPr lang="en-US" dirty="0"/>
              <a:t>Uniforms</a:t>
            </a:r>
          </a:p>
          <a:p>
            <a:pPr lvl="2"/>
            <a:r>
              <a:rPr lang="en-US" dirty="0"/>
              <a:t>Scheduling </a:t>
            </a:r>
          </a:p>
          <a:p>
            <a:pPr lvl="2"/>
            <a:r>
              <a:rPr lang="en-US" dirty="0"/>
              <a:t>Fare Collection, Processing, and Sales</a:t>
            </a:r>
          </a:p>
          <a:p>
            <a:pPr lvl="2"/>
            <a:r>
              <a:rPr lang="en-US" dirty="0"/>
              <a:t>Customer Service</a:t>
            </a:r>
          </a:p>
          <a:p>
            <a:pPr lvl="2"/>
            <a:r>
              <a:rPr lang="en-US" dirty="0"/>
              <a:t>Secret Rider Program</a:t>
            </a:r>
          </a:p>
          <a:p>
            <a:pPr lvl="2"/>
            <a:r>
              <a:rPr lang="en-US" dirty="0"/>
              <a:t>Street Furnishings Maintenance </a:t>
            </a:r>
          </a:p>
          <a:p>
            <a:pPr lvl="2"/>
            <a:r>
              <a:rPr lang="en-US" dirty="0"/>
              <a:t>Paratransit Eligibility</a:t>
            </a:r>
          </a:p>
          <a:p>
            <a:pPr lvl="2"/>
            <a:r>
              <a:rPr lang="en-US" dirty="0"/>
              <a:t>Service Performance Standards</a:t>
            </a:r>
          </a:p>
          <a:p>
            <a:pPr lvl="2"/>
            <a:r>
              <a:rPr lang="en-US" dirty="0"/>
              <a:t>System Recommendations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Brief Review of RFP Scope of 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4692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Specialized Transportation</a:t>
            </a:r>
          </a:p>
          <a:p>
            <a:pPr lvl="1"/>
            <a:r>
              <a:rPr lang="en-US" dirty="0"/>
              <a:t>LTA Responsibilities: </a:t>
            </a:r>
          </a:p>
          <a:p>
            <a:pPr lvl="2"/>
            <a:r>
              <a:rPr lang="en-US" dirty="0"/>
              <a:t>Administration</a:t>
            </a:r>
          </a:p>
          <a:p>
            <a:pPr lvl="2"/>
            <a:r>
              <a:rPr lang="en-US" dirty="0"/>
              <a:t>Policies and Procedures</a:t>
            </a:r>
          </a:p>
          <a:p>
            <a:pPr lvl="2"/>
            <a:r>
              <a:rPr lang="en-US" dirty="0"/>
              <a:t>Planning</a:t>
            </a:r>
          </a:p>
          <a:p>
            <a:pPr lvl="2"/>
            <a:r>
              <a:rPr lang="en-US" dirty="0"/>
              <a:t>Advertisement</a:t>
            </a:r>
          </a:p>
          <a:p>
            <a:pPr lvl="2"/>
            <a:r>
              <a:rPr lang="en-US" dirty="0"/>
              <a:t>Vehicles and Equipment</a:t>
            </a:r>
          </a:p>
          <a:p>
            <a:pPr lvl="2"/>
            <a:r>
              <a:rPr lang="en-US" dirty="0"/>
              <a:t>Maintenance</a:t>
            </a:r>
          </a:p>
          <a:p>
            <a:pPr lvl="2"/>
            <a:r>
              <a:rPr lang="en-US" dirty="0"/>
              <a:t>Fuel</a:t>
            </a:r>
          </a:p>
          <a:p>
            <a:pPr lvl="2"/>
            <a:r>
              <a:rPr lang="en-US" dirty="0"/>
              <a:t>Vehicle Parking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Brief Review of RFP Scope of 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5072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Specialized Transportation</a:t>
            </a:r>
          </a:p>
          <a:p>
            <a:pPr lvl="1"/>
            <a:r>
              <a:rPr lang="en-US" dirty="0"/>
              <a:t>Contractor Responsibilities: </a:t>
            </a:r>
          </a:p>
          <a:p>
            <a:pPr lvl="2"/>
            <a:r>
              <a:rPr lang="en-US" dirty="0"/>
              <a:t>Operations Headquarters</a:t>
            </a:r>
          </a:p>
          <a:p>
            <a:pPr lvl="2"/>
            <a:r>
              <a:rPr lang="en-US" dirty="0"/>
              <a:t>Operating Personnel and Management </a:t>
            </a:r>
          </a:p>
          <a:p>
            <a:pPr lvl="3"/>
            <a:r>
              <a:rPr lang="en-US" dirty="0"/>
              <a:t>at least 50% bilingual </a:t>
            </a:r>
          </a:p>
          <a:p>
            <a:pPr lvl="2"/>
            <a:r>
              <a:rPr lang="en-US" dirty="0"/>
              <a:t>Training and Safety</a:t>
            </a:r>
          </a:p>
          <a:p>
            <a:pPr lvl="2"/>
            <a:r>
              <a:rPr lang="en-US" dirty="0"/>
              <a:t>Daily Vehicle Inspections</a:t>
            </a:r>
          </a:p>
          <a:p>
            <a:pPr lvl="2"/>
            <a:r>
              <a:rPr lang="en-US" dirty="0"/>
              <a:t>Vehicle Cleaning and Fueling</a:t>
            </a:r>
          </a:p>
          <a:p>
            <a:pPr lvl="2"/>
            <a:r>
              <a:rPr lang="en-US" dirty="0"/>
              <a:t>Uniforms</a:t>
            </a:r>
          </a:p>
          <a:p>
            <a:pPr lvl="2"/>
            <a:r>
              <a:rPr lang="en-US" dirty="0"/>
              <a:t>Scheduling </a:t>
            </a:r>
          </a:p>
          <a:p>
            <a:pPr lvl="2"/>
            <a:r>
              <a:rPr lang="en-US" dirty="0"/>
              <a:t>Fare Collection, Processing, and Sales</a:t>
            </a:r>
          </a:p>
          <a:p>
            <a:pPr lvl="2"/>
            <a:r>
              <a:rPr lang="en-US" dirty="0"/>
              <a:t>Customer Service</a:t>
            </a:r>
          </a:p>
          <a:p>
            <a:pPr lvl="2"/>
            <a:r>
              <a:rPr lang="en-US" dirty="0"/>
              <a:t>Service Performance Standards</a:t>
            </a:r>
          </a:p>
          <a:p>
            <a:pPr lvl="2"/>
            <a:r>
              <a:rPr lang="en-US" dirty="0"/>
              <a:t>System Recommendations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8AE628-8EB5-497A-A830-F8DF5ACAB962}"/>
              </a:ext>
            </a:extLst>
          </p:cNvPr>
          <p:cNvSpPr txBox="1">
            <a:spLocks/>
          </p:cNvSpPr>
          <p:nvPr/>
        </p:nvSpPr>
        <p:spPr>
          <a:xfrm>
            <a:off x="941717" y="871263"/>
            <a:ext cx="9601200" cy="1069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Brief Review of RFP Scope of 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25A1EE-3BE4-4993-A527-01734E5A80E8}"/>
              </a:ext>
            </a:extLst>
          </p:cNvPr>
          <p:cNvSpPr txBox="1">
            <a:spLocks/>
          </p:cNvSpPr>
          <p:nvPr/>
        </p:nvSpPr>
        <p:spPr>
          <a:xfrm>
            <a:off x="941719" y="1785666"/>
            <a:ext cx="9601200" cy="4718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Proposal Option 1 – San Benito County Express</a:t>
            </a:r>
          </a:p>
          <a:p>
            <a:pPr lvl="1"/>
            <a:r>
              <a:rPr lang="en-US" dirty="0"/>
              <a:t>Option 1A 	</a:t>
            </a:r>
          </a:p>
          <a:p>
            <a:pPr lvl="2"/>
            <a:r>
              <a:rPr lang="en-US" dirty="0"/>
              <a:t>ONLY stand-alone service for San Benito County Express </a:t>
            </a:r>
          </a:p>
          <a:p>
            <a:pPr lvl="1"/>
            <a:r>
              <a:rPr lang="en-US" dirty="0"/>
              <a:t>Option 1B: 	</a:t>
            </a:r>
          </a:p>
          <a:p>
            <a:pPr lvl="2"/>
            <a:r>
              <a:rPr lang="en-US" dirty="0"/>
              <a:t>BOTH stand-alone service for San Benito County Express AND stand-alone service for Specialized Transportation, OR</a:t>
            </a:r>
          </a:p>
          <a:p>
            <a:pPr lvl="2"/>
            <a:r>
              <a:rPr lang="en-US" dirty="0"/>
              <a:t>Combined service under one contract for San Benito County Express and Specialized Transportation </a:t>
            </a:r>
          </a:p>
        </p:txBody>
      </p:sp>
    </p:spTree>
    <p:extLst>
      <p:ext uri="{BB962C8B-B14F-4D97-AF65-F5344CB8AC3E}">
        <p14:creationId xmlns:p14="http://schemas.microsoft.com/office/powerpoint/2010/main" val="317801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brushed metal presentation (widescreen).potx" id="{C4E52658-42BB-4751-AD45-DBF99E6546BE}" vid="{DAEF9E1A-844D-45D9-BB7C-945DFF722FA1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6190</TotalTime>
  <Words>723</Words>
  <Application>Microsoft Office PowerPoint</Application>
  <PresentationFormat>Widescreen</PresentationFormat>
  <Paragraphs>193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Georgia</vt:lpstr>
      <vt:lpstr>Times New Roman</vt:lpstr>
      <vt:lpstr>Brushed Metal 16x9</vt:lpstr>
      <vt:lpstr>San Benito County Local Transportation Authority  Request for Proposals #2018-01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Regina Valentine</dc:creator>
  <cp:lastModifiedBy>Regina Valentine</cp:lastModifiedBy>
  <cp:revision>39</cp:revision>
  <cp:lastPrinted>2018-06-04T23:07:13Z</cp:lastPrinted>
  <dcterms:created xsi:type="dcterms:W3CDTF">2018-05-31T16:30:04Z</dcterms:created>
  <dcterms:modified xsi:type="dcterms:W3CDTF">2018-06-04T23:51:26Z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